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1"/>
    <p:sldMasterId id="2147483777" r:id="rId2"/>
  </p:sldMasterIdLst>
  <p:notesMasterIdLst>
    <p:notesMasterId r:id="rId13"/>
  </p:notesMasterIdLst>
  <p:handoutMasterIdLst>
    <p:handoutMasterId r:id="rId14"/>
  </p:handoutMasterIdLst>
  <p:sldIdLst>
    <p:sldId id="333" r:id="rId3"/>
    <p:sldId id="331" r:id="rId4"/>
    <p:sldId id="332" r:id="rId5"/>
    <p:sldId id="327" r:id="rId6"/>
    <p:sldId id="330" r:id="rId7"/>
    <p:sldId id="323" r:id="rId8"/>
    <p:sldId id="291" r:id="rId9"/>
    <p:sldId id="336" r:id="rId10"/>
    <p:sldId id="334" r:id="rId11"/>
    <p:sldId id="335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elvetica" panose="020B0604020202020204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Medium" panose="02000000000000000000" pitchFamily="2" charset="0"/>
      <p:regular r:id="rId27"/>
      <p:italic r:id="rId28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amnlöst avsnitt" id="{14166551-5568-6F49-A310-C4C1B586135C}">
          <p14:sldIdLst>
            <p14:sldId id="333"/>
            <p14:sldId id="331"/>
            <p14:sldId id="332"/>
            <p14:sldId id="327"/>
            <p14:sldId id="330"/>
            <p14:sldId id="323"/>
            <p14:sldId id="291"/>
            <p14:sldId id="336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7D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9"/>
    <p:restoredTop sz="68945" autoAdjust="0"/>
  </p:normalViewPr>
  <p:slideViewPr>
    <p:cSldViewPr snapToGrid="0" snapToObjects="1">
      <p:cViewPr varScale="1">
        <p:scale>
          <a:sx n="86" d="100"/>
          <a:sy n="86" d="100"/>
        </p:scale>
        <p:origin x="4061" y="58"/>
      </p:cViewPr>
      <p:guideLst>
        <p:guide orient="horz" pos="309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66" d="100"/>
          <a:sy n="166" d="100"/>
        </p:scale>
        <p:origin x="26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17B3C795-7A70-C14A-98AA-210F93A2BC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F32FB05-0D53-2C4C-86E7-E8AC3077B9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43ED2-DA0A-1346-9C73-A449D08FBA65}" type="datetimeFigureOut">
              <a:rPr lang="sv-SE" smtClean="0"/>
              <a:t>2021-11-08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22141BB-4483-B443-BBA7-C6E6928D28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4DC4E89-F2BE-B648-A135-1CA2888D6D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7B20-F68F-AF41-9A9D-EC0231F361D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860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567AD-65F3-0A42-8679-ADCB15EAC150}" type="datetimeFigureOut">
              <a:rPr lang="sv-SE" smtClean="0"/>
              <a:t>2021-11-08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8A226-8BCB-D848-AF9C-E8FB4F3A389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63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966" marR="4607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Vad är det?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Deisgn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är ett konceptuellt hjälpmedel för vanligt förekommande problem i mjukvaruutveckling.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Det finns inget förutbestämt sätt hur ett visst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ska appliceras.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Se det som en anpassningsbar mall för att lösa design problem i kod.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Följ det generella konceptet och skräddarsy det utefter programmet som ska utvecklas. Samma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i två olika program kan skilja sig men grundkonceptet är detsamma.</a:t>
            </a:r>
          </a:p>
          <a:p>
            <a:pPr marL="11516" marR="4607" lvl="0" indent="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None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636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Builder</a:t>
            </a:r>
            <a:r>
              <a:rPr lang="sv-SE" dirty="0"/>
              <a:t> </a:t>
            </a:r>
            <a:r>
              <a:rPr lang="sv-SE" dirty="0" err="1"/>
              <a:t>pattern</a:t>
            </a:r>
            <a:r>
              <a:rPr lang="sv-SE" dirty="0"/>
              <a:t> kan man argumentera för visar mer </a:t>
            </a:r>
            <a:r>
              <a:rPr lang="sv-SE" dirty="0" err="1"/>
              <a:t>intent</a:t>
            </a:r>
            <a:r>
              <a:rPr lang="sv-SE" dirty="0"/>
              <a:t> även om exemplet till höger är tillräckligt bra i detta exempel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44758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Varför ska man lära sig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?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Man kan jobba som utvecklare i flera år utan känna till ett enda design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.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Men i själva verket kanske du redan använder ett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utan att ens vara medveten om det. 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är Välbeprövade och återfinns att se i flera projekt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Det kan också vara lätt att sättas sig in i ny kod om man känner till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och kan känna igen dem. </a:t>
            </a: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Motivation – Vilka verktyg har vi tillhanda som kan göra utvecklandet enklare? Vilka andra möjligheter skapas?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659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När ska man använda dem?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All programspråk har sina begränsningar. När en lösning repeteras om och om igen i olika projekt, kommer tillslut någon att sätta ett namn på den lösningen och beskriva den i detalj.</a:t>
            </a:r>
            <a:b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</a:b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Patterns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kan hjälpa till att strukturera koden på ett sätt för att förminska ”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bloated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code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”. </a:t>
            </a: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Intent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– Avsikten att simplifiera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maintainability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och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readability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.</a:t>
            </a: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Structure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– Strukturen av klasser visar hur ett visst </a:t>
            </a:r>
            <a:r>
              <a:rPr lang="sv-SE" sz="12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pattern</a:t>
            </a:r>
            <a:r>
              <a:rPr lang="sv-SE" sz="12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är uppbyggt.</a:t>
            </a: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82966" marR="4607" lvl="0" indent="-17145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endParaRPr lang="sv-SE" sz="1200" spc="-55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4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Builder</a:t>
            </a:r>
            <a:r>
              <a:rPr lang="sv-SE" dirty="0"/>
              <a:t> </a:t>
            </a:r>
            <a:r>
              <a:rPr lang="sv-SE" dirty="0" err="1"/>
              <a:t>pattern</a:t>
            </a:r>
            <a:r>
              <a:rPr lang="sv-SE" dirty="0"/>
              <a:t> kan man argumentera för visar mer </a:t>
            </a:r>
            <a:r>
              <a:rPr lang="sv-SE" dirty="0" err="1"/>
              <a:t>intent</a:t>
            </a:r>
            <a:r>
              <a:rPr lang="sv-SE" dirty="0"/>
              <a:t> även om exemplet till höger är tillräckligt bra i detta exempel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08544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https://refactoring.guru/design-patterns/catalog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336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Composition</a:t>
            </a:r>
            <a:r>
              <a:rPr lang="sv-SE" dirty="0"/>
              <a:t> over </a:t>
            </a:r>
            <a:r>
              <a:rPr lang="sv-SE" dirty="0" err="1"/>
              <a:t>inheritance</a:t>
            </a:r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234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b="0" i="0" dirty="0">
                <a:solidFill>
                  <a:srgbClr val="CCCCCC"/>
                </a:solidFill>
                <a:effectLst/>
                <a:latin typeface="Helvetica" panose="020B0604020202020204" pitchFamily="34" charset="0"/>
              </a:rPr>
              <a:t>En egenskap istället för något man är.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b="0" i="0" dirty="0">
                <a:solidFill>
                  <a:srgbClr val="CCCCCC"/>
                </a:solidFill>
                <a:effectLst/>
                <a:latin typeface="Helvetica" panose="020B0604020202020204" pitchFamily="34" charset="0"/>
              </a:rPr>
              <a:t>Med arv så har vi ett ”är” beroende.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34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Builder</a:t>
            </a:r>
            <a:r>
              <a:rPr lang="sv-SE" dirty="0"/>
              <a:t> </a:t>
            </a:r>
            <a:r>
              <a:rPr lang="sv-SE" dirty="0" err="1"/>
              <a:t>pattern</a:t>
            </a:r>
            <a:r>
              <a:rPr lang="sv-SE" dirty="0"/>
              <a:t> kan man argumentera för visar mer </a:t>
            </a:r>
            <a:r>
              <a:rPr lang="sv-SE" dirty="0" err="1"/>
              <a:t>intent</a:t>
            </a:r>
            <a:r>
              <a:rPr lang="sv-SE" dirty="0"/>
              <a:t> även om exemplet till höger är tillräckligt bra i detta exempel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3690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b="0" i="0" dirty="0">
                <a:solidFill>
                  <a:srgbClr val="CCCCCC"/>
                </a:solidFill>
                <a:effectLst/>
                <a:latin typeface="Helvetica" panose="020B0604020202020204" pitchFamily="34" charset="0"/>
              </a:rPr>
              <a:t>Med komposition blir det ett ”har” eller ”kan” beroende.</a:t>
            </a:r>
            <a:endParaRPr lang="sv-S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8A226-8BCB-D848-AF9C-E8FB4F3A389A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1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A460283D-8ECC-DC45-9383-51E0C6F685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885CA883-EA9C-A04A-80F2-B02EB0D6269F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49280B4D-2071-B342-883C-0B83EA1FE978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tx2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</p:spTree>
    <p:extLst>
      <p:ext uri="{BB962C8B-B14F-4D97-AF65-F5344CB8AC3E}">
        <p14:creationId xmlns:p14="http://schemas.microsoft.com/office/powerpoint/2010/main" val="3106150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örsättssi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7">
            <a:extLst>
              <a:ext uri="{FF2B5EF4-FFF2-40B4-BE49-F238E27FC236}">
                <a16:creationId xmlns:a16="http://schemas.microsoft.com/office/drawing/2014/main" id="{2BE6A008-FE08-EE44-ADEF-8E288DE0D9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3" name="Bildobjekt 7">
            <a:extLst>
              <a:ext uri="{FF2B5EF4-FFF2-40B4-BE49-F238E27FC236}">
                <a16:creationId xmlns:a16="http://schemas.microsoft.com/office/drawing/2014/main" id="{C27166B3-D46D-F04E-A0B6-197250445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1469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t O.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 2">
            <a:extLst>
              <a:ext uri="{FF2B5EF4-FFF2-40B4-BE49-F238E27FC236}">
                <a16:creationId xmlns:a16="http://schemas.microsoft.com/office/drawing/2014/main" id="{44172685-0DB1-D64B-9F9A-89CA1BA9B7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35911" y="636814"/>
            <a:ext cx="9320178" cy="5631278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5" name="Ring 4">
              <a:extLst>
                <a:ext uri="{FF2B5EF4-FFF2-40B4-BE49-F238E27FC236}">
                  <a16:creationId xmlns:a16="http://schemas.microsoft.com/office/drawing/2014/main" id="{8BE88889-7587-234C-9098-022C2DA41107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6" name="Ellips 5">
              <a:extLst>
                <a:ext uri="{FF2B5EF4-FFF2-40B4-BE49-F238E27FC236}">
                  <a16:creationId xmlns:a16="http://schemas.microsoft.com/office/drawing/2014/main" id="{D61AF83A-C678-7943-87C9-0551A30E6C0E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1787592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fallande bil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1D6FC96E-3E44-9349-8465-1E0FC2D920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99D82DFB-C51E-284F-8D71-1B9B553A79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625539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D35A504-8097-414A-A629-EF0AA7E880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lvl="0"/>
            <a:r>
              <a:rPr lang="sv-SE" dirty="0"/>
              <a:t>Klicka på ikonen för att lägga till bild</a:t>
            </a:r>
          </a:p>
        </p:txBody>
      </p:sp>
    </p:spTree>
    <p:extLst>
      <p:ext uri="{BB962C8B-B14F-4D97-AF65-F5344CB8AC3E}">
        <p14:creationId xmlns:p14="http://schemas.microsoft.com/office/powerpoint/2010/main" val="162467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+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alpha val="85000"/>
                  </a:schemeClr>
                </a:solidFill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alpha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</a:p>
        </p:txBody>
      </p:sp>
      <p:pic>
        <p:nvPicPr>
          <p:cNvPr id="4" name="Bildobjekt 7">
            <a:extLst>
              <a:ext uri="{FF2B5EF4-FFF2-40B4-BE49-F238E27FC236}">
                <a16:creationId xmlns:a16="http://schemas.microsoft.com/office/drawing/2014/main" id="{36AE39B0-C899-1345-AB52-93CB3AE1CB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A9C8DB5A-A3A1-D943-A9BD-2CF3CEA671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766337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ast log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>
            <a:extLst>
              <a:ext uri="{FF2B5EF4-FFF2-40B4-BE49-F238E27FC236}">
                <a16:creationId xmlns:a16="http://schemas.microsoft.com/office/drawing/2014/main" id="{36AE39B0-C899-1345-AB52-93CB3AE1CB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0703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nktlista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42" y="372874"/>
            <a:ext cx="9439759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96325F4-CF17-244C-AC19-05C5A3D52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1342" y="2406811"/>
            <a:ext cx="9439760" cy="3955243"/>
          </a:xfrm>
        </p:spPr>
        <p:txBody>
          <a:bodyPr>
            <a:normAutofit/>
          </a:bodyPr>
          <a:lstStyle>
            <a:lvl1pPr marL="342900" indent="-342900">
              <a:buFont typeface="Courier New" panose="02070309020205020404" pitchFamily="49" charset="0"/>
              <a:buChar char="o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pic>
        <p:nvPicPr>
          <p:cNvPr id="5" name="Bildobjekt 7">
            <a:extLst>
              <a:ext uri="{FF2B5EF4-FFF2-40B4-BE49-F238E27FC236}">
                <a16:creationId xmlns:a16="http://schemas.microsoft.com/office/drawing/2014/main" id="{E7E8877D-3F3C-E142-8E80-A0B06C639B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5908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ast log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>
            <a:extLst>
              <a:ext uri="{FF2B5EF4-FFF2-40B4-BE49-F238E27FC236}">
                <a16:creationId xmlns:a16="http://schemas.microsoft.com/office/drawing/2014/main" id="{36AE39B0-C899-1345-AB52-93CB3AE1CB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28553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 9">
            <a:extLst>
              <a:ext uri="{FF2B5EF4-FFF2-40B4-BE49-F238E27FC236}">
                <a16:creationId xmlns:a16="http://schemas.microsoft.com/office/drawing/2014/main" id="{EFCACE07-956B-DE4E-8532-336AFEAE8B44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11" name="Ring 4">
              <a:extLst>
                <a:ext uri="{FF2B5EF4-FFF2-40B4-BE49-F238E27FC236}">
                  <a16:creationId xmlns:a16="http://schemas.microsoft.com/office/drawing/2014/main" id="{B8E967A4-DADC-3E4A-95B8-DF99089FC0A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12" name="Ellips 11">
              <a:extLst>
                <a:ext uri="{FF2B5EF4-FFF2-40B4-BE49-F238E27FC236}">
                  <a16:creationId xmlns:a16="http://schemas.microsoft.com/office/drawing/2014/main" id="{678B354B-7A2F-4E48-BB9C-0F8ACDEF70F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5" name="Underrubrik 2">
            <a:extLst>
              <a:ext uri="{FF2B5EF4-FFF2-40B4-BE49-F238E27FC236}">
                <a16:creationId xmlns:a16="http://schemas.microsoft.com/office/drawing/2014/main" id="{BD97D1C1-D36F-8F4F-914B-341344CF9E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6" name="Rubrik 1">
            <a:extLst>
              <a:ext uri="{FF2B5EF4-FFF2-40B4-BE49-F238E27FC236}">
                <a16:creationId xmlns:a16="http://schemas.microsoft.com/office/drawing/2014/main" id="{7B5DA94A-F30D-244C-813C-658E94EBA0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3647228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bil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82BC053C-D500-6E4E-946E-BAFA77ABE382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5891384B-1A12-6B4F-B1FA-E0D1984E3186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2F19A5B1-0E9C-9149-9934-65AF9D755C3E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113B8F87-E64E-D64E-8C9E-629038CB93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15355E33-7494-8C4D-A71A-E2AD03A56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3055244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96325F4-CF17-244C-AC19-05C5A3D52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47737" y="2406811"/>
            <a:ext cx="10296525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937775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b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5302F078-BE45-3145-B850-5BC13A9F6C63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40E5CA66-D517-A948-87E3-73DFBB808A23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D20F5BB2-19D2-2049-9339-942F04AF0CE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A75EC33D-1C3E-3549-B0A7-097B3FAD36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496D2246-8399-B14F-A1B8-831C68338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36907418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8D05E976-6423-7649-B53E-5E4EE6A0B2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585779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D1DF3290-7E87-D042-8600-6C90E67483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7585648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 och innehå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2D57B853-D9D7-D642-B60A-A9D1EA0D60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3550818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vsnittsrubri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F695FD39-09EB-5141-987E-926403F73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352573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vsnittsrubri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A9C8DB5A-A3A1-D943-A9BD-2CF3CEA671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093198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vsnittsrubri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5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5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C86458F5-1D19-2346-953B-712F378483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445196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vå dela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679EE11F-D1FA-F645-8C83-9F09C994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03A3EFB-65CB-0C4B-BD8E-90DFF19E34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9" y="2406650"/>
            <a:ext cx="5329236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9864213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vå dela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D9B8C736-831B-974C-AEF8-21F72B3C1A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2CE8D85-99BE-D049-8416-39B6EA39E8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4103057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vå del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73914054-D189-3E43-A14D-D460C1A0E6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7656B429-34E8-4B42-A15B-75A2C179BD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7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751311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ubrik och innehå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7">
            <a:extLst>
              <a:ext uri="{FF2B5EF4-FFF2-40B4-BE49-F238E27FC236}">
                <a16:creationId xmlns:a16="http://schemas.microsoft.com/office/drawing/2014/main" id="{0D1CBC69-55F8-044D-B937-07F9A87F72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1014765" y="6269190"/>
            <a:ext cx="832866" cy="321853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6E744CBB-CFB6-D941-B68C-4B241532A2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47737" y="2406811"/>
            <a:ext cx="10296525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7012114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ita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4689609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ta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15982699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ita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649851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Jämförels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4">
            <a:extLst>
              <a:ext uri="{FF2B5EF4-FFF2-40B4-BE49-F238E27FC236}">
                <a16:creationId xmlns:a16="http://schemas.microsoft.com/office/drawing/2014/main" id="{6BA16CBF-BD41-5645-862E-D184EA9FD1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6096000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Klicka på ikonen för att lägga till en bild</a:t>
            </a:r>
          </a:p>
        </p:txBody>
      </p:sp>
      <p:sp>
        <p:nvSpPr>
          <p:cNvPr id="10" name="Platshållare för bild 4">
            <a:extLst>
              <a:ext uri="{FF2B5EF4-FFF2-40B4-BE49-F238E27FC236}">
                <a16:creationId xmlns:a16="http://schemas.microsoft.com/office/drawing/2014/main" id="{EECF1713-688C-4248-83F6-22EFD06925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9372" y="0"/>
            <a:ext cx="6112628" cy="68580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7374" y="1537999"/>
            <a:ext cx="4970277" cy="2387600"/>
          </a:xfrm>
          <a:noFill/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4017674"/>
            <a:ext cx="4970277" cy="120746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2" name="Platshållare för text 6">
            <a:extLst>
              <a:ext uri="{FF2B5EF4-FFF2-40B4-BE49-F238E27FC236}">
                <a16:creationId xmlns:a16="http://schemas.microsoft.com/office/drawing/2014/main" id="{7815D73E-369E-554D-803B-6D151BFEE5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0120" y="1538000"/>
            <a:ext cx="4954505" cy="2387599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4000" b="0" i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2pPr>
            <a:lvl3pPr marL="9144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3pPr>
            <a:lvl4pPr marL="13716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4pPr>
            <a:lvl5pPr marL="18288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7" name="Platshållare för text 16">
            <a:extLst>
              <a:ext uri="{FF2B5EF4-FFF2-40B4-BE49-F238E27FC236}">
                <a16:creationId xmlns:a16="http://schemas.microsoft.com/office/drawing/2014/main" id="{F70CA0D5-6D60-A74F-877F-C61BBE95CF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0120" y="4017674"/>
            <a:ext cx="4954505" cy="120746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13" name="Bildobjekt 7">
            <a:extLst>
              <a:ext uri="{FF2B5EF4-FFF2-40B4-BE49-F238E27FC236}">
                <a16:creationId xmlns:a16="http://schemas.microsoft.com/office/drawing/2014/main" id="{FEB07949-EEA5-5245-8BAA-5C38603E7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04254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Endast rubri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00103" y="1122363"/>
            <a:ext cx="7444159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0103" y="3602038"/>
            <a:ext cx="7444159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1320964-4081-1448-BF40-743591BA68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48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Endast rubri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1978" y="1122363"/>
            <a:ext cx="743228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1978" y="3602038"/>
            <a:ext cx="743228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D487CBC6-072B-D045-A504-FD96A2E55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154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Endast rubri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5730" y="1122363"/>
            <a:ext cx="7408532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5730" y="3602038"/>
            <a:ext cx="7408532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4A4C896-EFA4-2448-A824-78C1CD5B8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971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fallande bil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F3C90D6-809C-4544-995A-25961A838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C0F15878-E6A1-0741-AC27-B0ED6E0100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5497553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tfallande bil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167A8DEA-2816-DA4A-B687-F08C8EC6B4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F4683308-FB74-284D-B1D7-FD1B09358FE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6231788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tfallande b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7DA8CF98-5DE0-754E-8460-2CF995C9E5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A785E0B9-26B6-7C44-93E1-B991FE1F7F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933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vsnittsrubr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5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3697070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örsättssi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7">
            <a:extLst>
              <a:ext uri="{FF2B5EF4-FFF2-40B4-BE49-F238E27FC236}">
                <a16:creationId xmlns:a16="http://schemas.microsoft.com/office/drawing/2014/main" id="{2BE6A008-FE08-EE44-ADEF-8E288DE0D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054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dela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154D540A-FB63-CA43-AA4B-46D03A7FD4E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7376" y="2406811"/>
            <a:ext cx="5352106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49F94DFD-129A-A944-A73A-1BA7D7116A9D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252519" y="2424649"/>
            <a:ext cx="5360421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17400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27238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112E494C-8838-C749-B4BF-336611B964E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401C1C64-9FD7-AC46-AC2D-0029FD7FCF8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Platshållare för innehåll 6">
            <a:extLst>
              <a:ext uri="{FF2B5EF4-FFF2-40B4-BE49-F238E27FC236}">
                <a16:creationId xmlns:a16="http://schemas.microsoft.com/office/drawing/2014/main" id="{36F8924E-5B08-C84D-8FD9-D2B16DB220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87375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1" name="Platshållare för text 16">
            <a:extLst>
              <a:ext uri="{FF2B5EF4-FFF2-40B4-BE49-F238E27FC236}">
                <a16:creationId xmlns:a16="http://schemas.microsoft.com/office/drawing/2014/main" id="{B824B995-D5AE-E24F-9288-7185854E3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46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0C3B713F-13A5-EC46-B1D8-7AB0588547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78868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4" name="Platshållare för text 16">
            <a:extLst>
              <a:ext uri="{FF2B5EF4-FFF2-40B4-BE49-F238E27FC236}">
                <a16:creationId xmlns:a16="http://schemas.microsoft.com/office/drawing/2014/main" id="{00DBCF07-9483-8440-A18D-D5AE51EF5E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1709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3768460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ämförel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7">
            <a:extLst>
              <a:ext uri="{FF2B5EF4-FFF2-40B4-BE49-F238E27FC236}">
                <a16:creationId xmlns:a16="http://schemas.microsoft.com/office/drawing/2014/main" id="{BCA6DBFF-784D-4242-AB27-844FF86F1D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4765" y="6269190"/>
            <a:ext cx="832866" cy="321853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112E494C-8838-C749-B4BF-336611B964E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401C1C64-9FD7-AC46-AC2D-0029FD7FCF8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Platshållare för innehåll 6">
            <a:extLst>
              <a:ext uri="{FF2B5EF4-FFF2-40B4-BE49-F238E27FC236}">
                <a16:creationId xmlns:a16="http://schemas.microsoft.com/office/drawing/2014/main" id="{36F8924E-5B08-C84D-8FD9-D2B16DB220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87375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1" name="Platshållare för text 16">
            <a:extLst>
              <a:ext uri="{FF2B5EF4-FFF2-40B4-BE49-F238E27FC236}">
                <a16:creationId xmlns:a16="http://schemas.microsoft.com/office/drawing/2014/main" id="{B824B995-D5AE-E24F-9288-7185854E3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46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0C3B713F-13A5-EC46-B1D8-7AB0588547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71709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4" name="Platshållare för text 16">
            <a:extLst>
              <a:ext uri="{FF2B5EF4-FFF2-40B4-BE49-F238E27FC236}">
                <a16:creationId xmlns:a16="http://schemas.microsoft.com/office/drawing/2014/main" id="{00DBCF07-9483-8440-A18D-D5AE51EF5E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1709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150334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ast rubr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1979" y="1122363"/>
            <a:ext cx="7432283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1979" y="3602038"/>
            <a:ext cx="743228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6FF7B325-77BA-2841-A1EE-DCF6A0A8E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53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48FF2D5-DA32-164A-9CEF-0545A6DE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65125"/>
            <a:ext cx="102965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C78B44-F05F-C345-B0FE-5531FEF90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825625"/>
            <a:ext cx="10296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394FD921-8B99-A542-8CFD-EA94C485FA7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6935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61" r:id="rId2"/>
    <p:sldLayoutId id="2147483776" r:id="rId3"/>
    <p:sldLayoutId id="2147483743" r:id="rId4"/>
    <p:sldLayoutId id="2147483765" r:id="rId5"/>
    <p:sldLayoutId id="2147483747" r:id="rId6"/>
    <p:sldLayoutId id="2147483755" r:id="rId7"/>
    <p:sldLayoutId id="2147483781" r:id="rId8"/>
    <p:sldLayoutId id="2147483751" r:id="rId9"/>
    <p:sldLayoutId id="2147483738" r:id="rId10"/>
    <p:sldLayoutId id="2147483773" r:id="rId11"/>
    <p:sldLayoutId id="2147483774" r:id="rId12"/>
    <p:sldLayoutId id="2147483775" r:id="rId13"/>
    <p:sldLayoutId id="2147483783" r:id="rId14"/>
    <p:sldLayoutId id="2147483785" r:id="rId15"/>
    <p:sldLayoutId id="2147483787" r:id="rId16"/>
    <p:sldLayoutId id="214748378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/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083" userDrawn="1">
          <p15:clr>
            <a:srgbClr val="F26B43"/>
          </p15:clr>
        </p15:guide>
        <p15:guide id="3" pos="597" userDrawn="1">
          <p15:clr>
            <a:srgbClr val="F26B43"/>
          </p15:clr>
        </p15:guide>
        <p15:guide id="4" pos="370" userDrawn="1">
          <p15:clr>
            <a:srgbClr val="F26B43"/>
          </p15:clr>
        </p15:guide>
        <p15:guide id="5" pos="7310" userDrawn="1">
          <p15:clr>
            <a:srgbClr val="F26B43"/>
          </p15:clr>
        </p15:guide>
        <p15:guide id="6" pos="3727" userDrawn="1">
          <p15:clr>
            <a:srgbClr val="F26B43"/>
          </p15:clr>
        </p15:guide>
        <p15:guide id="7" pos="395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48FF2D5-DA32-164A-9CEF-0545A6DE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65125"/>
            <a:ext cx="102965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lägga till text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C78B44-F05F-C345-B0FE-5531FEF90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825625"/>
            <a:ext cx="10296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6" name="Bildobjekt 7">
            <a:extLst>
              <a:ext uri="{FF2B5EF4-FFF2-40B4-BE49-F238E27FC236}">
                <a16:creationId xmlns:a16="http://schemas.microsoft.com/office/drawing/2014/main" id="{7298697B-191F-8E40-A871-38F3D1A230A9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575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62" r:id="rId4"/>
    <p:sldLayoutId id="2147483763" r:id="rId5"/>
    <p:sldLayoutId id="2147483764" r:id="rId6"/>
    <p:sldLayoutId id="2147483744" r:id="rId7"/>
    <p:sldLayoutId id="2147483745" r:id="rId8"/>
    <p:sldLayoutId id="2147483746" r:id="rId9"/>
    <p:sldLayoutId id="2147483766" r:id="rId10"/>
    <p:sldLayoutId id="2147483767" r:id="rId11"/>
    <p:sldLayoutId id="2147483768" r:id="rId12"/>
    <p:sldLayoutId id="2147483748" r:id="rId13"/>
    <p:sldLayoutId id="2147483749" r:id="rId14"/>
    <p:sldLayoutId id="2147483750" r:id="rId15"/>
    <p:sldLayoutId id="2147483779" r:id="rId16"/>
    <p:sldLayoutId id="2147483752" r:id="rId17"/>
    <p:sldLayoutId id="2147483753" r:id="rId18"/>
    <p:sldLayoutId id="2147483754" r:id="rId19"/>
    <p:sldLayoutId id="2147483770" r:id="rId20"/>
    <p:sldLayoutId id="2147483771" r:id="rId21"/>
    <p:sldLayoutId id="2147483772" r:id="rId22"/>
    <p:sldLayoutId id="2147483778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083" userDrawn="1">
          <p15:clr>
            <a:srgbClr val="F26B43"/>
          </p15:clr>
        </p15:guide>
        <p15:guide id="4" pos="597" userDrawn="1">
          <p15:clr>
            <a:srgbClr val="F26B43"/>
          </p15:clr>
        </p15:guide>
        <p15:guide id="5" pos="370" userDrawn="1">
          <p15:clr>
            <a:srgbClr val="F26B43"/>
          </p15:clr>
        </p15:guide>
        <p15:guide id="6" pos="7310" userDrawn="1">
          <p15:clr>
            <a:srgbClr val="F26B43"/>
          </p15:clr>
        </p15:guide>
        <p15:guide id="7" pos="3727" userDrawn="1">
          <p15:clr>
            <a:srgbClr val="F26B43"/>
          </p15:clr>
        </p15:guide>
        <p15:guide id="8" pos="395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efactoring.guru/design-patterns/catalo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4">
            <a:extLst>
              <a:ext uri="{FF2B5EF4-FFF2-40B4-BE49-F238E27FC236}">
                <a16:creationId xmlns:a16="http://schemas.microsoft.com/office/drawing/2014/main" id="{C70E99C6-DC52-45C7-A649-7C499623850B}"/>
              </a:ext>
            </a:extLst>
          </p:cNvPr>
          <p:cNvSpPr txBox="1">
            <a:spLocks/>
          </p:cNvSpPr>
          <p:nvPr/>
        </p:nvSpPr>
        <p:spPr>
          <a:xfrm>
            <a:off x="2632669" y="2814079"/>
            <a:ext cx="4461468" cy="1229843"/>
          </a:xfrm>
          <a:prstGeom prst="rect">
            <a:avLst/>
          </a:prstGeom>
        </p:spPr>
        <p:txBody>
          <a:bodyPr vert="horz" wrap="square" lIns="0" tIns="10941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8716" marR="4607" indent="-45720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28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Vad är det?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Konceptuellt hjälpmedel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En mall (</a:t>
            </a:r>
            <a:r>
              <a:rPr lang="sv-SE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blueprint</a:t>
            </a: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60064-9E6C-456D-AE79-0ECD9B4B4019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Design </a:t>
            </a:r>
            <a:r>
              <a:rPr lang="sv-SE" sz="5400" spc="-136" dirty="0" err="1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Patterns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929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 bldLvl="3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49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60064-9E6C-456D-AE79-0ECD9B4B4019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Design </a:t>
            </a:r>
            <a:r>
              <a:rPr lang="sv-SE" sz="5400" spc="-136" dirty="0" err="1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Patterns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F2324D4-7699-49EB-8A34-8F701E503EE8}"/>
              </a:ext>
            </a:extLst>
          </p:cNvPr>
          <p:cNvSpPr txBox="1">
            <a:spLocks/>
          </p:cNvSpPr>
          <p:nvPr/>
        </p:nvSpPr>
        <p:spPr>
          <a:xfrm>
            <a:off x="2632669" y="2816792"/>
            <a:ext cx="5124658" cy="1586159"/>
          </a:xfrm>
          <a:prstGeom prst="rect">
            <a:avLst/>
          </a:prstGeom>
        </p:spPr>
        <p:txBody>
          <a:bodyPr vert="horz" wrap="square" lIns="0" tIns="10941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8716" marR="4607" indent="-45720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28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Varför ska man lära sig det?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Välbeprövade koncept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Gemensamt språk bland teammedlemmar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Återfinns att se i flera olika projekt</a:t>
            </a:r>
          </a:p>
        </p:txBody>
      </p:sp>
    </p:spTree>
    <p:extLst>
      <p:ext uri="{BB962C8B-B14F-4D97-AF65-F5344CB8AC3E}">
        <p14:creationId xmlns:p14="http://schemas.microsoft.com/office/powerpoint/2010/main" val="361196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60064-9E6C-456D-AE79-0ECD9B4B4019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Design </a:t>
            </a:r>
            <a:r>
              <a:rPr lang="sv-SE" sz="5400" spc="-136" dirty="0" err="1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Patterns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A318EDE-DBC5-4CA3-92CC-CF7A8BE5B87D}"/>
              </a:ext>
            </a:extLst>
          </p:cNvPr>
          <p:cNvSpPr txBox="1">
            <a:spLocks/>
          </p:cNvSpPr>
          <p:nvPr/>
        </p:nvSpPr>
        <p:spPr>
          <a:xfrm>
            <a:off x="2632668" y="2814079"/>
            <a:ext cx="5476351" cy="1229843"/>
          </a:xfrm>
          <a:prstGeom prst="rect">
            <a:avLst/>
          </a:prstGeom>
        </p:spPr>
        <p:txBody>
          <a:bodyPr vert="horz" wrap="square" lIns="0" tIns="10941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8716" marR="4607" indent="-457200" algn="l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z="28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När ska man använda dem?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När en ”vanlig” implementation inte räcker till</a:t>
            </a:r>
          </a:p>
          <a:p>
            <a:pPr marL="925916" marR="4607" lvl="1" indent="-457200">
              <a:lnSpc>
                <a:spcPct val="123600"/>
              </a:lnSpc>
              <a:spcBef>
                <a:spcPts val="86"/>
              </a:spcBef>
              <a:buFont typeface="Arial" panose="020B0604020202020204" pitchFamily="34" charset="0"/>
              <a:buChar char="•"/>
            </a:pPr>
            <a:r>
              <a:rPr lang="sv-SE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Refaktorisering</a:t>
            </a: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av ”</a:t>
            </a:r>
            <a:r>
              <a:rPr lang="sv-SE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bloated</a:t>
            </a: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</a:t>
            </a:r>
            <a:r>
              <a:rPr lang="sv-SE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code</a:t>
            </a:r>
            <a:r>
              <a:rPr lang="sv-SE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835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F095300-7952-4912-A179-9D62C86D1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97" y="624082"/>
            <a:ext cx="9439759" cy="1405684"/>
          </a:xfrm>
        </p:spPr>
        <p:txBody>
          <a:bodyPr/>
          <a:lstStyle/>
          <a:p>
            <a:r>
              <a:rPr lang="en-US" dirty="0"/>
              <a:t>StringBuilder – </a:t>
            </a:r>
            <a:r>
              <a:rPr lang="en-US" dirty="0" err="1"/>
              <a:t>ett</a:t>
            </a:r>
            <a:r>
              <a:rPr lang="en-US" dirty="0"/>
              <a:t> builder pattern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3C5166-0B6F-457B-9983-9433EED69789}"/>
              </a:ext>
            </a:extLst>
          </p:cNvPr>
          <p:cNvSpPr/>
          <p:nvPr/>
        </p:nvSpPr>
        <p:spPr>
          <a:xfrm>
            <a:off x="164541" y="2401556"/>
            <a:ext cx="5931459" cy="35470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9997F-4AF1-4EAF-AF60-D9DD2AFE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02" y="2568620"/>
            <a:ext cx="5677739" cy="322211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EAA542-A702-4C3B-8A9E-C50E3DAEA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861" y="3659765"/>
            <a:ext cx="5804598" cy="10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6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1EAC485-0E78-4FAB-AB57-53EA1CF3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72874"/>
            <a:ext cx="10296524" cy="842977"/>
          </a:xfrm>
        </p:spPr>
        <p:txBody>
          <a:bodyPr/>
          <a:lstStyle/>
          <a:p>
            <a:r>
              <a:rPr lang="en-US" dirty="0"/>
              <a:t>Olika </a:t>
            </a:r>
            <a:r>
              <a:rPr lang="en-US" dirty="0" err="1"/>
              <a:t>typer</a:t>
            </a:r>
            <a:r>
              <a:rPr lang="en-US" dirty="0"/>
              <a:t> av patterns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2C64F9-6423-40C2-B676-28A6614C4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965" y="1423008"/>
            <a:ext cx="8088070" cy="54349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A4162E-EE10-4630-9D0A-5BF04EE6EC98}"/>
              </a:ext>
            </a:extLst>
          </p:cNvPr>
          <p:cNvSpPr txBox="1"/>
          <p:nvPr/>
        </p:nvSpPr>
        <p:spPr>
          <a:xfrm>
            <a:off x="160772" y="6414011"/>
            <a:ext cx="6883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https://refactoring.guru/design-patterns/catalog</a:t>
            </a:r>
            <a:endParaRPr lang="en-GB" sz="14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43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24D3A766-18B7-0348-8205-42F887FE5F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Composition</a:t>
            </a:r>
            <a:r>
              <a:rPr lang="sv-SE" dirty="0"/>
              <a:t> over </a:t>
            </a:r>
            <a:r>
              <a:rPr lang="sv-SE" dirty="0" err="1"/>
              <a:t>inheritance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7380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5A369F87-B670-0A45-A266-D2A3D87C7683}"/>
              </a:ext>
            </a:extLst>
          </p:cNvPr>
          <p:cNvSpPr txBox="1">
            <a:spLocks/>
          </p:cNvSpPr>
          <p:nvPr/>
        </p:nvSpPr>
        <p:spPr>
          <a:xfrm>
            <a:off x="2367503" y="2833542"/>
            <a:ext cx="8747339" cy="711752"/>
          </a:xfrm>
          <a:prstGeom prst="rect">
            <a:avLst/>
          </a:prstGeom>
        </p:spPr>
        <p:txBody>
          <a:bodyPr vert="horz" wrap="square" lIns="0" tIns="10941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 marR="4607" algn="l">
              <a:lnSpc>
                <a:spcPct val="123600"/>
              </a:lnSpc>
              <a:spcBef>
                <a:spcPts val="86"/>
              </a:spcBef>
            </a:pPr>
            <a:r>
              <a:rPr lang="sv-SE" sz="40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Movie ”är” </a:t>
            </a:r>
            <a:r>
              <a:rPr lang="sv-SE" sz="40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ChildrensMovie</a:t>
            </a:r>
            <a:r>
              <a:rPr lang="sv-SE" sz="40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</a:t>
            </a:r>
            <a:endParaRPr lang="sv-SE" sz="4000" dirty="0">
              <a:solidFill>
                <a:schemeClr val="bg1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41D17-07ED-4F22-B9E6-F5389EC210B0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Med arv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796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576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5A369F87-B670-0A45-A266-D2A3D87C7683}"/>
              </a:ext>
            </a:extLst>
          </p:cNvPr>
          <p:cNvSpPr txBox="1">
            <a:spLocks/>
          </p:cNvSpPr>
          <p:nvPr/>
        </p:nvSpPr>
        <p:spPr>
          <a:xfrm>
            <a:off x="2367503" y="2878796"/>
            <a:ext cx="8747339" cy="1475038"/>
          </a:xfrm>
          <a:prstGeom prst="rect">
            <a:avLst/>
          </a:prstGeom>
        </p:spPr>
        <p:txBody>
          <a:bodyPr vert="horz" wrap="square" lIns="0" tIns="10941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 marR="4607" algn="l">
              <a:lnSpc>
                <a:spcPct val="123600"/>
              </a:lnSpc>
              <a:spcBef>
                <a:spcPts val="86"/>
              </a:spcBef>
            </a:pPr>
            <a:r>
              <a:rPr lang="sv-SE" sz="40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Movie ”kan vara” </a:t>
            </a:r>
            <a:r>
              <a:rPr lang="sv-SE" sz="40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ChildrensMovie</a:t>
            </a:r>
            <a:r>
              <a:rPr lang="sv-SE" sz="40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eller ”har” </a:t>
            </a:r>
            <a:r>
              <a:rPr lang="sv-SE" sz="4000" spc="-55" dirty="0" err="1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ChildrensMovie</a:t>
            </a:r>
            <a:r>
              <a:rPr lang="sv-SE" sz="4000" spc="-55" dirty="0">
                <a:solidFill>
                  <a:schemeClr val="bg1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/>
              </a:rPr>
              <a:t>  egenskaper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41D17-07ED-4F22-B9E6-F5389EC210B0}"/>
              </a:ext>
            </a:extLst>
          </p:cNvPr>
          <p:cNvSpPr txBox="1"/>
          <p:nvPr/>
        </p:nvSpPr>
        <p:spPr>
          <a:xfrm>
            <a:off x="2237500" y="738970"/>
            <a:ext cx="771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sv-SE" sz="5400" spc="-136" dirty="0">
                <a:solidFill>
                  <a:schemeClr val="accent2">
                    <a:alpha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j-cs"/>
              </a:rPr>
              <a:t>Med komposition</a:t>
            </a:r>
            <a:endParaRPr lang="en-GB" sz="5400" spc="-136" dirty="0" err="1">
              <a:solidFill>
                <a:schemeClr val="accent2">
                  <a:alpha val="8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9835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theme/theme1.xml><?xml version="1.0" encoding="utf-8"?>
<a:theme xmlns:a="http://schemas.openxmlformats.org/drawingml/2006/main" name="Omegapoint-theme">
  <a:themeElements>
    <a:clrScheme name="">
      <a:dk1>
        <a:srgbClr val="000000"/>
      </a:dk1>
      <a:lt1>
        <a:srgbClr val="FFFFFF"/>
      </a:lt1>
      <a:dk2>
        <a:srgbClr val="383838"/>
      </a:dk2>
      <a:lt2>
        <a:srgbClr val="D7D2CB"/>
      </a:lt2>
      <a:accent1>
        <a:srgbClr val="F9BC2E"/>
      </a:accent1>
      <a:accent2>
        <a:srgbClr val="E87722"/>
      </a:accent2>
      <a:accent3>
        <a:srgbClr val="286166"/>
      </a:accent3>
      <a:accent4>
        <a:srgbClr val="003349"/>
      </a:accent4>
      <a:accent5>
        <a:srgbClr val="383838"/>
      </a:accent5>
      <a:accent6>
        <a:srgbClr val="FFFFFF"/>
      </a:accent6>
      <a:hlink>
        <a:srgbClr val="003349"/>
      </a:hlink>
      <a:folHlink>
        <a:srgbClr val="E87722"/>
      </a:folHlink>
    </a:clrScheme>
    <a:fontScheme name="Roboto">
      <a:maj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_template_v4" id="{0DCB2A29-6E6F-8D44-959B-5FFC4D54169F}" vid="{AD4FAB37-CC2E-6C47-8292-77BDD6063EAE}"/>
    </a:ext>
  </a:extLst>
</a:theme>
</file>

<file path=ppt/theme/theme2.xml><?xml version="1.0" encoding="utf-8"?>
<a:theme xmlns:a="http://schemas.openxmlformats.org/drawingml/2006/main" name="Omegapoint-theme-alternatives">
  <a:themeElements>
    <a:clrScheme name="">
      <a:dk1>
        <a:srgbClr val="000000"/>
      </a:dk1>
      <a:lt1>
        <a:srgbClr val="FFFFFF"/>
      </a:lt1>
      <a:dk2>
        <a:srgbClr val="383838"/>
      </a:dk2>
      <a:lt2>
        <a:srgbClr val="D7D2CB"/>
      </a:lt2>
      <a:accent1>
        <a:srgbClr val="F9BC2E"/>
      </a:accent1>
      <a:accent2>
        <a:srgbClr val="E87722"/>
      </a:accent2>
      <a:accent3>
        <a:srgbClr val="286166"/>
      </a:accent3>
      <a:accent4>
        <a:srgbClr val="003349"/>
      </a:accent4>
      <a:accent5>
        <a:srgbClr val="383838"/>
      </a:accent5>
      <a:accent6>
        <a:srgbClr val="FFFFFF"/>
      </a:accent6>
      <a:hlink>
        <a:srgbClr val="003349"/>
      </a:hlink>
      <a:folHlink>
        <a:srgbClr val="E87722"/>
      </a:folHlink>
    </a:clrScheme>
    <a:fontScheme name="Roboto">
      <a:maj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_template_v4" id="{0DCB2A29-6E6F-8D44-959B-5FFC4D54169F}" vid="{F2AD87FD-CFC7-ED4F-BC32-93F4C6438447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Omegapoint-theme</Template>
  <TotalTime>2097</TotalTime>
  <Words>467</Words>
  <Application>Microsoft Office PowerPoint</Application>
  <PresentationFormat>Widescreen</PresentationFormat>
  <Paragraphs>49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Courier New</vt:lpstr>
      <vt:lpstr>Helvetica</vt:lpstr>
      <vt:lpstr>Roboto</vt:lpstr>
      <vt:lpstr>Roboto Medium</vt:lpstr>
      <vt:lpstr>Arial</vt:lpstr>
      <vt:lpstr>Omegapoint-theme</vt:lpstr>
      <vt:lpstr>Omegapoint-theme-alternatives</vt:lpstr>
      <vt:lpstr>PowerPoint Presentation</vt:lpstr>
      <vt:lpstr>PowerPoint Presentation</vt:lpstr>
      <vt:lpstr>PowerPoint Presentation</vt:lpstr>
      <vt:lpstr>StringBuilder – ett builder pattern</vt:lpstr>
      <vt:lpstr>Olika typer av patterns</vt:lpstr>
      <vt:lpstr>Composition over inheritance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Monika Wassén</dc:creator>
  <cp:lastModifiedBy>Adam Lindström</cp:lastModifiedBy>
  <cp:revision>22</cp:revision>
  <dcterms:created xsi:type="dcterms:W3CDTF">2020-02-04T15:25:27Z</dcterms:created>
  <dcterms:modified xsi:type="dcterms:W3CDTF">2021-11-08T19:54:41Z</dcterms:modified>
</cp:coreProperties>
</file>